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35"/>
  </p:notesMasterIdLst>
  <p:sldIdLst>
    <p:sldId id="256" r:id="rId2"/>
    <p:sldId id="270" r:id="rId3"/>
    <p:sldId id="271" r:id="rId4"/>
    <p:sldId id="261" r:id="rId5"/>
    <p:sldId id="258" r:id="rId6"/>
    <p:sldId id="274" r:id="rId7"/>
    <p:sldId id="292" r:id="rId8"/>
    <p:sldId id="273" r:id="rId9"/>
    <p:sldId id="275" r:id="rId10"/>
    <p:sldId id="259" r:id="rId11"/>
    <p:sldId id="260" r:id="rId12"/>
    <p:sldId id="282" r:id="rId13"/>
    <p:sldId id="283" r:id="rId14"/>
    <p:sldId id="284" r:id="rId15"/>
    <p:sldId id="285" r:id="rId16"/>
    <p:sldId id="286" r:id="rId17"/>
    <p:sldId id="287" r:id="rId18"/>
    <p:sldId id="257" r:id="rId19"/>
    <p:sldId id="276" r:id="rId20"/>
    <p:sldId id="265" r:id="rId21"/>
    <p:sldId id="293" r:id="rId22"/>
    <p:sldId id="268" r:id="rId23"/>
    <p:sldId id="266" r:id="rId24"/>
    <p:sldId id="269" r:id="rId25"/>
    <p:sldId id="267" r:id="rId26"/>
    <p:sldId id="262" r:id="rId27"/>
    <p:sldId id="280" r:id="rId28"/>
    <p:sldId id="263" r:id="rId29"/>
    <p:sldId id="278" r:id="rId30"/>
    <p:sldId id="264" r:id="rId31"/>
    <p:sldId id="277" r:id="rId32"/>
    <p:sldId id="279" r:id="rId33"/>
    <p:sldId id="281" r:id="rId34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993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93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265AA531-C4A1-467C-8AEC-1C1135B1DBF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523338-86AC-4678-8904-26E511AB0B4B}" type="slidenum">
              <a:rPr lang="cs-CZ"/>
              <a:pPr/>
              <a:t>1</a:t>
            </a:fld>
            <a:endParaRPr lang="cs-CZ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233E18-F641-4A37-B35E-4887595CF1A0}" type="slidenum">
              <a:rPr lang="cs-CZ"/>
              <a:pPr/>
              <a:t>6</a:t>
            </a:fld>
            <a:endParaRPr lang="cs-CZ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D8B61A-5333-4C84-AEDE-56805635D748}" type="slidenum">
              <a:rPr lang="cs-CZ"/>
              <a:pPr/>
              <a:t>7</a:t>
            </a:fld>
            <a:endParaRPr lang="cs-CZ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/>
                <a:ahLst/>
                <a:cxnLst>
                  <a:cxn ang="0">
                    <a:pos x="0" y="3159"/>
                  </a:cxn>
                  <a:cxn ang="0">
                    <a:pos x="5184" y="3159"/>
                  </a:cxn>
                  <a:cxn ang="0">
                    <a:pos x="5184" y="0"/>
                  </a:cxn>
                  <a:cxn ang="0">
                    <a:pos x="0" y="0"/>
                  </a:cxn>
                  <a:cxn ang="0">
                    <a:pos x="0" y="3159"/>
                  </a:cxn>
                  <a:cxn ang="0">
                    <a:pos x="0" y="3159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9"/>
                  </a:cxn>
                  <a:cxn ang="0">
                    <a:pos x="556" y="3159"/>
                  </a:cxn>
                  <a:cxn ang="0">
                    <a:pos x="556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/>
              <a:ahLst/>
              <a:cxnLst>
                <a:cxn ang="0">
                  <a:pos x="25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251" y="0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</p:grpSp>
      </p:grpSp>
      <p:sp>
        <p:nvSpPr>
          <p:cNvPr id="5136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5137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dt" sz="quarter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 sz="1000" b="0" smtClean="0">
                <a:latin typeface="+mn-lt"/>
              </a:defRPr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 sz="1000" b="0" smtClean="0">
                <a:latin typeface="+mn-lt"/>
              </a:defRPr>
            </a:lvl1pPr>
          </a:lstStyle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</p:spPr>
        <p:txBody>
          <a:bodyPr/>
          <a:lstStyle>
            <a:lvl1pPr>
              <a:defRPr sz="1000" b="0" smtClean="0">
                <a:latin typeface="+mn-lt"/>
              </a:defRPr>
            </a:lvl1pPr>
          </a:lstStyle>
          <a:p>
            <a:pPr>
              <a:defRPr/>
            </a:pPr>
            <a:fld id="{5427FE85-7B8E-4497-A485-903EDDDE674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2AF465-DAE2-4B99-84B6-4D4B9F04F0E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D13EAC-BD8B-4E68-9942-3B4ADC88E50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Nadpis, text a 2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4914900" y="1981200"/>
            <a:ext cx="3695700" cy="19812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3"/>
          </p:nvPr>
        </p:nvSpPr>
        <p:spPr>
          <a:xfrm>
            <a:off x="4914900" y="4114800"/>
            <a:ext cx="3695700" cy="19812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8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DAC983-4613-4B1D-A4F8-DF4E28FC467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2EECB0-DB12-4433-8FA7-F44CFD23AC4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E2EAFF-F862-495F-85C2-F518E0433F4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C90E12-58F2-4477-91D1-4BF064A06CC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3C1B30-0E4E-4888-8763-72B2C8228C9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BF3B11-7502-4E6A-99BB-DBD7868340C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34FA4-B36C-497A-9FAD-808CEC677D1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BD3F2D-36CE-4A5E-8F70-0EB9FE62380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29F14D-991A-4A05-A1F8-7694891B611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361BF-01F1-42E7-8C5D-63F189A355A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4099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/>
              <a:ahLst/>
              <a:cxnLst>
                <a:cxn ang="0">
                  <a:pos x="0" y="3159"/>
                </a:cxn>
                <a:cxn ang="0">
                  <a:pos x="5184" y="3159"/>
                </a:cxn>
                <a:cxn ang="0">
                  <a:pos x="5184" y="0"/>
                </a:cxn>
                <a:cxn ang="0">
                  <a:pos x="0" y="0"/>
                </a:cxn>
                <a:cxn ang="0">
                  <a:pos x="0" y="3159"/>
                </a:cxn>
                <a:cxn ang="0">
                  <a:pos x="0" y="3159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00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59"/>
                </a:cxn>
                <a:cxn ang="0">
                  <a:pos x="556" y="3159"/>
                </a:cxn>
                <a:cxn ang="0">
                  <a:pos x="55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4102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4103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4104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4105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4106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4107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4108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4109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/>
                <a:ahLst/>
                <a:cxnLst>
                  <a:cxn ang="0">
                    <a:pos x="251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251" y="0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4110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</p:grpSp>
      </p:grpSp>
      <p:sp>
        <p:nvSpPr>
          <p:cNvPr id="4111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4112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113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381750"/>
            <a:ext cx="19050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4114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381750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381750"/>
            <a:ext cx="19050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A498EB39-4279-4F16-8192-2F740E87E9A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6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ransition>
    <p:zoom/>
  </p:transition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42988" y="1989138"/>
            <a:ext cx="7058025" cy="1727200"/>
          </a:xfrm>
        </p:spPr>
        <p:txBody>
          <a:bodyPr/>
          <a:lstStyle/>
          <a:p>
            <a:pPr eaLnBrk="1" hangingPunct="1">
              <a:defRPr/>
            </a:pPr>
            <a:r>
              <a:rPr lang="cs-CZ" sz="5400" smtClean="0"/>
              <a:t>OBECNÁ BIOLOGIE</a:t>
            </a:r>
            <a:br>
              <a:rPr lang="cs-CZ" sz="5400" smtClean="0"/>
            </a:br>
            <a:r>
              <a:rPr lang="cs-CZ" sz="5400" smtClean="0"/>
              <a:t>CYTOLOGIE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177088" cy="1752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cs-CZ" sz="2800" smtClean="0"/>
              <a:t>POVRCHOVÉ STRUKTURY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cs-CZ" sz="2800" smtClean="0"/>
              <a:t>ZÁKLADNÍ CYTOPLAZMA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cs-CZ" sz="2800" smtClean="0"/>
              <a:t>CYTOPLAZMATICKÉ STRUKTURY - ORGANELY</a:t>
            </a:r>
          </a:p>
        </p:txBody>
      </p:sp>
      <p:pic>
        <p:nvPicPr>
          <p:cNvPr id="2052" name="Picture 4" descr="celul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125" y="2924175"/>
            <a:ext cx="2087563" cy="1663700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6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725A16-3FED-4B0E-BA6E-3801E69F47FD}" type="slidenum">
              <a:rPr lang="cs-CZ"/>
              <a:pPr>
                <a:defRPr/>
              </a:pPr>
              <a:t>10</a:t>
            </a:fld>
            <a:endParaRPr lang="cs-CZ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Živočišná buňka</a:t>
            </a:r>
          </a:p>
        </p:txBody>
      </p:sp>
      <p:pic>
        <p:nvPicPr>
          <p:cNvPr id="9223" name="Picture 7" descr="Biological_cell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6013" y="1989138"/>
            <a:ext cx="5761037" cy="3860800"/>
          </a:xfrm>
          <a:noFill/>
          <a:ln w="25400">
            <a:solidFill>
              <a:schemeClr val="accent1"/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674522-1D3F-4249-9179-C93A4AD0226D}" type="slidenum">
              <a:rPr lang="cs-CZ"/>
              <a:pPr>
                <a:defRPr/>
              </a:pPr>
              <a:t>11</a:t>
            </a:fld>
            <a:endParaRPr lang="cs-CZ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Rostlinná buňka</a:t>
            </a:r>
          </a:p>
        </p:txBody>
      </p:sp>
      <p:sp>
        <p:nvSpPr>
          <p:cNvPr id="11274" name="Rectangle 10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981200"/>
            <a:ext cx="4321175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cs-CZ" sz="2400" smtClean="0">
                <a:solidFill>
                  <a:schemeClr val="accent1"/>
                </a:solidFill>
              </a:rPr>
              <a:t>Schéma rostlinné buňky: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2000" smtClean="0">
                <a:solidFill>
                  <a:schemeClr val="accent1"/>
                </a:solidFill>
              </a:rPr>
              <a:t>a</a:t>
            </a:r>
            <a:r>
              <a:rPr lang="cs-CZ" sz="2000" smtClean="0"/>
              <a:t> - vakuola, </a:t>
            </a:r>
            <a:r>
              <a:rPr lang="cs-CZ" sz="2000" smtClean="0">
                <a:solidFill>
                  <a:schemeClr val="accent1"/>
                </a:solidFill>
              </a:rPr>
              <a:t>b</a:t>
            </a:r>
            <a:r>
              <a:rPr lang="cs-CZ" sz="2000" smtClean="0"/>
              <a:t> - váček,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2000" smtClean="0">
                <a:solidFill>
                  <a:schemeClr val="accent1"/>
                </a:solidFill>
              </a:rPr>
              <a:t>c</a:t>
            </a:r>
            <a:r>
              <a:rPr lang="cs-CZ" sz="2000" smtClean="0"/>
              <a:t> - plazmatická membrána,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2000" smtClean="0">
                <a:solidFill>
                  <a:schemeClr val="accent1"/>
                </a:solidFill>
              </a:rPr>
              <a:t>d</a:t>
            </a:r>
            <a:r>
              <a:rPr lang="cs-CZ" sz="2000" smtClean="0"/>
              <a:t> - diktyozóm (Golgiho tělísko),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2000" smtClean="0">
                <a:solidFill>
                  <a:schemeClr val="accent1"/>
                </a:solidFill>
              </a:rPr>
              <a:t>e</a:t>
            </a:r>
            <a:r>
              <a:rPr lang="cs-CZ" sz="2000" smtClean="0"/>
              <a:t> - plastid, </a:t>
            </a:r>
            <a:r>
              <a:rPr lang="cs-CZ" sz="2000" smtClean="0">
                <a:solidFill>
                  <a:schemeClr val="accent1"/>
                </a:solidFill>
              </a:rPr>
              <a:t>f</a:t>
            </a:r>
            <a:r>
              <a:rPr lang="cs-CZ" sz="2000" smtClean="0"/>
              <a:t> - plazmodesm,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2000" smtClean="0">
                <a:solidFill>
                  <a:schemeClr val="accent1"/>
                </a:solidFill>
              </a:rPr>
              <a:t>g</a:t>
            </a:r>
            <a:r>
              <a:rPr lang="cs-CZ" sz="2000" smtClean="0"/>
              <a:t> - endoplazmatické retikulum,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2000" smtClean="0">
                <a:solidFill>
                  <a:schemeClr val="accent1"/>
                </a:solidFill>
              </a:rPr>
              <a:t>h</a:t>
            </a:r>
            <a:r>
              <a:rPr lang="cs-CZ" sz="2000" smtClean="0"/>
              <a:t> - jádro, </a:t>
            </a:r>
            <a:r>
              <a:rPr lang="cs-CZ" sz="2000" smtClean="0">
                <a:solidFill>
                  <a:schemeClr val="accent1"/>
                </a:solidFill>
              </a:rPr>
              <a:t>i</a:t>
            </a:r>
            <a:r>
              <a:rPr lang="cs-CZ" sz="2000" smtClean="0"/>
              <a:t> - jadérko,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2000" smtClean="0">
                <a:solidFill>
                  <a:schemeClr val="accent1"/>
                </a:solidFill>
              </a:rPr>
              <a:t>j</a:t>
            </a:r>
            <a:r>
              <a:rPr lang="cs-CZ" sz="2000" smtClean="0"/>
              <a:t> - chromatin, </a:t>
            </a:r>
            <a:r>
              <a:rPr lang="cs-CZ" sz="2000" smtClean="0">
                <a:solidFill>
                  <a:schemeClr val="accent1"/>
                </a:solidFill>
              </a:rPr>
              <a:t>k</a:t>
            </a:r>
            <a:r>
              <a:rPr lang="cs-CZ" sz="2000" smtClean="0"/>
              <a:t> - ribozómy,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2000" smtClean="0">
                <a:solidFill>
                  <a:schemeClr val="accent1"/>
                </a:solidFill>
              </a:rPr>
              <a:t>l</a:t>
            </a:r>
            <a:r>
              <a:rPr lang="cs-CZ" sz="2000" smtClean="0"/>
              <a:t> - mitochondrie,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2000" smtClean="0">
                <a:solidFill>
                  <a:schemeClr val="accent1"/>
                </a:solidFill>
              </a:rPr>
              <a:t>m</a:t>
            </a:r>
            <a:r>
              <a:rPr lang="cs-CZ" sz="2000" smtClean="0"/>
              <a:t> - základní cytoplasma,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2000" smtClean="0">
                <a:solidFill>
                  <a:schemeClr val="accent1"/>
                </a:solidFill>
              </a:rPr>
              <a:t>n</a:t>
            </a:r>
            <a:r>
              <a:rPr lang="cs-CZ" sz="2000" smtClean="0"/>
              <a:t> - buněčná stěna. </a:t>
            </a:r>
          </a:p>
        </p:txBody>
      </p:sp>
      <p:pic>
        <p:nvPicPr>
          <p:cNvPr id="11271" name="Picture 7" descr="bunkare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7450" y="1989138"/>
            <a:ext cx="3033713" cy="4103687"/>
          </a:xfrm>
          <a:noFill/>
          <a:ln w="25400">
            <a:solidFill>
              <a:schemeClr val="accent1"/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1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1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12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12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12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112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12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112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112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112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7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45C96-F7BE-492B-8F9A-53CF61ADA7DF}" type="slidenum">
              <a:rPr lang="cs-CZ"/>
              <a:pPr>
                <a:defRPr/>
              </a:pPr>
              <a:t>12</a:t>
            </a:fld>
            <a:endParaRPr lang="cs-CZ"/>
          </a:p>
        </p:txBody>
      </p:sp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Buněčné povrchy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sz="2800" smtClean="0"/>
              <a:t>Tvoří je zejména plazmatická membrána a buněčná stěna.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sz="2400" smtClean="0">
                <a:solidFill>
                  <a:schemeClr val="accent1"/>
                </a:solidFill>
              </a:rPr>
              <a:t>Plazmatická membrána</a:t>
            </a:r>
            <a:r>
              <a:rPr lang="cs-CZ" sz="2400" smtClean="0"/>
              <a:t> je polopropustná. Její funkcí je regulovat příjem a výdej látek a chování buňky podle podnětů z prostředí.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sz="2400" smtClean="0">
                <a:solidFill>
                  <a:schemeClr val="accent1"/>
                </a:solidFill>
              </a:rPr>
              <a:t>Buněčná stěna</a:t>
            </a:r>
            <a:r>
              <a:rPr lang="cs-CZ" sz="2400" smtClean="0"/>
              <a:t> je pro většinu látek propustná. Nenachází se u živočišných buněk. Je pevná a určuje tvar buňky.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cs-CZ" sz="2800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/>
      <p:bldP spid="8294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DB53DF-D439-4D1E-8F5E-195BEB29B801}" type="slidenum">
              <a:rPr lang="cs-CZ"/>
              <a:pPr>
                <a:defRPr/>
              </a:pPr>
              <a:t>13</a:t>
            </a:fld>
            <a:endParaRPr lang="cs-CZ"/>
          </a:p>
        </p:txBody>
      </p:sp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333375"/>
            <a:ext cx="7543800" cy="1431925"/>
          </a:xfrm>
        </p:spPr>
        <p:txBody>
          <a:bodyPr/>
          <a:lstStyle/>
          <a:p>
            <a:pPr eaLnBrk="1" hangingPunct="1">
              <a:defRPr/>
            </a:pPr>
            <a:r>
              <a:rPr lang="cs-CZ" smtClean="0"/>
              <a:t>Buněčná stěna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sz="2400" smtClean="0"/>
              <a:t>Ohraničuje rostlinné buňky, s výjimkou pohlavních buněk (gamet), které ji nemají. Buněčné stěny dodávají buňkám potřebnou pevnost, podmiňují jejich tvar a chrání živý obsah buňky.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smtClean="0"/>
              <a:t>Základní složkou buněčné stěny rostlin (některých hub) je polysacharid </a:t>
            </a:r>
            <a:r>
              <a:rPr lang="cs-CZ" sz="2400" smtClean="0">
                <a:solidFill>
                  <a:schemeClr val="accent1"/>
                </a:solidFill>
              </a:rPr>
              <a:t>celulóza</a:t>
            </a:r>
            <a:r>
              <a:rPr lang="cs-CZ" sz="2400" i="1" smtClean="0"/>
              <a:t>, </a:t>
            </a:r>
            <a:r>
              <a:rPr lang="cs-CZ" sz="2400" smtClean="0"/>
              <a:t>která v podobě mikrofibril o tloušťce 10 až 25 nm vytváří celulózovou kostru buněčné stěny, doplněnou hlavně hemicelulózami a pektiny.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/>
      <p:bldP spid="8397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datum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AC4816-B52D-4AA6-A0C1-70646A5451F5}" type="slidenum">
              <a:rPr lang="cs-CZ"/>
              <a:pPr>
                <a:defRPr/>
              </a:pPr>
              <a:t>14</a:t>
            </a:fld>
            <a:endParaRPr lang="cs-CZ"/>
          </a:p>
        </p:txBody>
      </p:sp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Buněčná stěna</a:t>
            </a:r>
          </a:p>
        </p:txBody>
      </p:sp>
      <p:sp>
        <p:nvSpPr>
          <p:cNvPr id="84998" name="Rectangle 6"/>
          <p:cNvSpPr>
            <a:spLocks noChangeArrowheads="1"/>
          </p:cNvSpPr>
          <p:nvPr/>
        </p:nvSpPr>
        <p:spPr bwMode="auto">
          <a:xfrm>
            <a:off x="6156325" y="2192338"/>
            <a:ext cx="2735263" cy="1216025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Epidermální buňky svrchní strany dužnaté šupiny cibule kuchyňské</a:t>
            </a:r>
            <a:r>
              <a:rPr lang="cs-CZ"/>
              <a:t> </a:t>
            </a:r>
          </a:p>
        </p:txBody>
      </p:sp>
      <p:pic>
        <p:nvPicPr>
          <p:cNvPr id="85000" name="Picture 8" descr="00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7450" y="2205038"/>
            <a:ext cx="4895850" cy="3671887"/>
          </a:xfrm>
          <a:noFill/>
          <a:ln w="25400">
            <a:solidFill>
              <a:schemeClr val="accent1"/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85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84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  <p:bldP spid="8499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B9A801-186D-4D7A-AB86-AB373AE12644}" type="slidenum">
              <a:rPr lang="cs-CZ"/>
              <a:pPr>
                <a:defRPr/>
              </a:pPr>
              <a:t>15</a:t>
            </a:fld>
            <a:endParaRPr lang="cs-CZ"/>
          </a:p>
        </p:txBody>
      </p:sp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7897813" cy="1431925"/>
          </a:xfrm>
        </p:spPr>
        <p:txBody>
          <a:bodyPr/>
          <a:lstStyle/>
          <a:p>
            <a:pPr eaLnBrk="1" hangingPunct="1">
              <a:defRPr/>
            </a:pPr>
            <a:r>
              <a:rPr lang="cs-CZ" smtClean="0"/>
              <a:t>Cytoplazmatická membrána</a:t>
            </a:r>
          </a:p>
        </p:txBody>
      </p:sp>
      <p:sp>
        <p:nvSpPr>
          <p:cNvPr id="87047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z="2400" smtClean="0"/>
              <a:t>Průměr asi 7,5 nm.</a:t>
            </a:r>
          </a:p>
          <a:p>
            <a:pPr eaLnBrk="1" hangingPunct="1">
              <a:defRPr/>
            </a:pPr>
            <a:r>
              <a:rPr lang="cs-CZ" sz="2400" smtClean="0"/>
              <a:t>Velmi tenká, dvojitá.</a:t>
            </a:r>
          </a:p>
          <a:p>
            <a:pPr eaLnBrk="1" hangingPunct="1">
              <a:defRPr/>
            </a:pPr>
            <a:r>
              <a:rPr lang="cs-CZ" sz="2400" smtClean="0"/>
              <a:t>Dvojvrstva fosfolipidů krytá bílkovinami, jsou tam i enzymy.</a:t>
            </a:r>
          </a:p>
          <a:p>
            <a:pPr eaLnBrk="1" hangingPunct="1">
              <a:defRPr/>
            </a:pPr>
            <a:r>
              <a:rPr lang="cs-CZ" sz="2400" smtClean="0"/>
              <a:t>Propouští jen malé částice – Semiperme-abilita – výběrová polopropustnost.</a:t>
            </a:r>
            <a:endParaRPr lang="cs-CZ" sz="2800" smtClean="0"/>
          </a:p>
          <a:p>
            <a:pPr eaLnBrk="1" hangingPunct="1">
              <a:defRPr/>
            </a:pPr>
            <a:r>
              <a:rPr lang="cs-CZ" sz="2400" smtClean="0"/>
              <a:t>Funkce: ochranná, řídí výměnu látek 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cs-CZ" sz="2000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870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870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870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870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870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  <p:bldP spid="8704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301670-8656-43AE-A5BC-8DA0BFD2A795}" type="slidenum">
              <a:rPr lang="cs-CZ"/>
              <a:pPr>
                <a:defRPr/>
              </a:pPr>
              <a:t>16</a:t>
            </a:fld>
            <a:endParaRPr lang="cs-CZ"/>
          </a:p>
        </p:txBody>
      </p:sp>
      <p:sp>
        <p:nvSpPr>
          <p:cNvPr id="9114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Cytoplazmatická membrána</a:t>
            </a:r>
          </a:p>
        </p:txBody>
      </p:sp>
      <p:pic>
        <p:nvPicPr>
          <p:cNvPr id="91140" name="Picture 4" descr="CellMembraneDrawi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7450" y="2133600"/>
            <a:ext cx="7345363" cy="3881438"/>
          </a:xfrm>
          <a:noFill/>
          <a:ln w="25400">
            <a:solidFill>
              <a:schemeClr val="accent1"/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B97A9E-A271-4F3B-91F9-DB4F9D9EAA58}" type="slidenum">
              <a:rPr lang="cs-CZ"/>
              <a:pPr>
                <a:defRPr/>
              </a:pPr>
              <a:t>17</a:t>
            </a:fld>
            <a:endParaRPr lang="cs-CZ"/>
          </a:p>
        </p:txBody>
      </p:sp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Základní cytoplazma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sz="2400" smtClean="0"/>
              <a:t>Průhledná polotekutá hmota.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smtClean="0"/>
              <a:t>Jsou zde: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sz="2400" smtClean="0"/>
              <a:t>soli,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sz="2400" smtClean="0"/>
              <a:t>sacharidy,	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sz="2400" smtClean="0"/>
              <a:t>tuky,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sz="2400" smtClean="0"/>
              <a:t>bílkoviny (hodně),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sz="2400" smtClean="0"/>
              <a:t>barviva.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smtClean="0"/>
              <a:t>Je stále v pohybu.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smtClean="0"/>
              <a:t>Funkce: metabolismus, prostředí pro organely.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93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931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931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931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931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/>
      <p:bldP spid="9318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B8F3B6-605F-4799-B2F4-5139B30CF508}" type="slidenum">
              <a:rPr lang="cs-CZ"/>
              <a:pPr>
                <a:defRPr/>
              </a:pPr>
              <a:t>18</a:t>
            </a:fld>
            <a:endParaRPr lang="cs-CZ"/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Cytoplazmatické struktury</a:t>
            </a:r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z="2400" smtClean="0"/>
              <a:t>Buněčné jádro</a:t>
            </a:r>
          </a:p>
          <a:p>
            <a:pPr eaLnBrk="1" hangingPunct="1">
              <a:defRPr/>
            </a:pPr>
            <a:r>
              <a:rPr lang="cs-CZ" sz="2400" smtClean="0"/>
              <a:t>ER</a:t>
            </a:r>
          </a:p>
          <a:p>
            <a:pPr eaLnBrk="1" hangingPunct="1">
              <a:defRPr/>
            </a:pPr>
            <a:r>
              <a:rPr lang="cs-CZ" sz="2400" smtClean="0"/>
              <a:t>GK</a:t>
            </a:r>
          </a:p>
          <a:p>
            <a:pPr eaLnBrk="1" hangingPunct="1">
              <a:defRPr/>
            </a:pPr>
            <a:r>
              <a:rPr lang="cs-CZ" sz="2400" smtClean="0"/>
              <a:t>Semiautonomní organely</a:t>
            </a:r>
          </a:p>
          <a:p>
            <a:pPr eaLnBrk="1" hangingPunct="1">
              <a:defRPr/>
            </a:pPr>
            <a:r>
              <a:rPr lang="cs-CZ" sz="2400" smtClean="0"/>
              <a:t>Ribozómy</a:t>
            </a:r>
          </a:p>
          <a:p>
            <a:pPr eaLnBrk="1" hangingPunct="1">
              <a:defRPr/>
            </a:pPr>
            <a:r>
              <a:rPr lang="cs-CZ" sz="2400" smtClean="0"/>
              <a:t>Lysozómy</a:t>
            </a:r>
          </a:p>
          <a:p>
            <a:pPr eaLnBrk="1" hangingPunct="1">
              <a:defRPr/>
            </a:pPr>
            <a:r>
              <a:rPr lang="cs-CZ" sz="2400" smtClean="0"/>
              <a:t>Vakuoly</a:t>
            </a:r>
          </a:p>
        </p:txBody>
      </p:sp>
      <p:sp>
        <p:nvSpPr>
          <p:cNvPr id="7177" name="Rectangle 9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z="2400" smtClean="0"/>
              <a:t>Fibrilární struktury (cytoskelet)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7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71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71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71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71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71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71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6" grpId="0" build="p"/>
      <p:bldP spid="7177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4EBCF4-A8EC-4264-AE93-121DEDE5F1F3}" type="slidenum">
              <a:rPr lang="cs-CZ"/>
              <a:pPr>
                <a:defRPr/>
              </a:pPr>
              <a:t>19</a:t>
            </a:fld>
            <a:endParaRPr lang="cs-CZ"/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Cytoskelet 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00113" y="1989138"/>
            <a:ext cx="3960812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sz="2400" smtClean="0"/>
              <a:t>Kostra buňky</a:t>
            </a:r>
            <a:r>
              <a:rPr lang="cs-CZ" sz="2800" smtClean="0"/>
              <a:t> – </a:t>
            </a:r>
            <a:r>
              <a:rPr lang="cs-CZ" sz="2400" smtClean="0"/>
              <a:t>fibrilární – vláknité struktury v buňce.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smtClean="0"/>
              <a:t>Jsou to nitrobuněčné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cs-CZ" sz="2400" smtClean="0"/>
              <a:t>    opěrné a pohybové  struktury: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sz="2400" smtClean="0"/>
              <a:t>Mikrotubuly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sz="2400" smtClean="0"/>
              <a:t>Eukaryotní bičíky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sz="2400" smtClean="0"/>
              <a:t>Řasinky</a:t>
            </a:r>
          </a:p>
        </p:txBody>
      </p:sp>
      <p:pic>
        <p:nvPicPr>
          <p:cNvPr id="5837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3800" y="2133600"/>
            <a:ext cx="3600450" cy="3600450"/>
          </a:xfrm>
          <a:noFill/>
          <a:ln w="25400">
            <a:solidFill>
              <a:schemeClr val="accent1"/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5837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8CC9AA-B8DE-43D4-9D1E-47687B06AA67}" type="slidenum">
              <a:rPr lang="cs-CZ"/>
              <a:pPr>
                <a:defRPr/>
              </a:pPr>
              <a:t>2</a:t>
            </a:fld>
            <a:endParaRPr lang="cs-CZ"/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Základní pojmy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z="2400" smtClean="0"/>
              <a:t>Buňka je základní stavební</a:t>
            </a:r>
            <a:r>
              <a:rPr lang="cs-CZ" sz="2000" smtClean="0"/>
              <a:t> </a:t>
            </a:r>
            <a:r>
              <a:rPr lang="cs-CZ" sz="2400" smtClean="0"/>
              <a:t>a funkční jednotkou živých organismů.</a:t>
            </a:r>
          </a:p>
          <a:p>
            <a:pPr eaLnBrk="1" hangingPunct="1">
              <a:defRPr/>
            </a:pPr>
            <a:r>
              <a:rPr lang="cs-CZ" sz="2400" smtClean="0"/>
              <a:t>Buňka – lat. Cellula</a:t>
            </a:r>
          </a:p>
          <a:p>
            <a:pPr eaLnBrk="1" hangingPunct="1">
              <a:defRPr/>
            </a:pPr>
            <a:r>
              <a:rPr lang="cs-CZ" sz="2400" smtClean="0"/>
              <a:t>Termín cellula (buňka) pochází od Roberta HOOKA.</a:t>
            </a:r>
          </a:p>
          <a:p>
            <a:pPr eaLnBrk="1" hangingPunct="1">
              <a:defRPr/>
            </a:pPr>
            <a:r>
              <a:rPr lang="cs-CZ" sz="2400" smtClean="0"/>
              <a:t>Cytologie – nauka o buňkách.</a:t>
            </a:r>
          </a:p>
        </p:txBody>
      </p:sp>
      <p:pic>
        <p:nvPicPr>
          <p:cNvPr id="26630" name="Picture 6" descr="buňka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64163" y="2133600"/>
            <a:ext cx="3290887" cy="3259138"/>
          </a:xfrm>
          <a:noFill/>
          <a:ln w="25400">
            <a:solidFill>
              <a:schemeClr val="accent1"/>
            </a:solidFill>
          </a:ln>
        </p:spPr>
      </p:pic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5364163" y="5516563"/>
            <a:ext cx="3311525" cy="392112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Pokožkové buňky cibule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3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6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2315C4-C103-4CBA-8773-ABBBA06CF281}" type="slidenum">
              <a:rPr lang="cs-CZ"/>
              <a:pPr>
                <a:defRPr/>
              </a:pPr>
              <a:t>20</a:t>
            </a:fld>
            <a:endParaRPr lang="cs-CZ"/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Jádro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42988" y="2060575"/>
            <a:ext cx="7632700" cy="43275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sz="2400" smtClean="0">
                <a:solidFill>
                  <a:schemeClr val="accent1"/>
                </a:solidFill>
              </a:rPr>
              <a:t>Jádro (Buněčné jádro, Nucleus, karyon)</a:t>
            </a:r>
            <a:r>
              <a:rPr lang="cs-CZ" sz="2400" smtClean="0"/>
              <a:t> je organela, v níž se skrývá většina genetického materiálu buňky.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smtClean="0"/>
              <a:t>Největší organela (10-20 mikrometrů).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smtClean="0"/>
              <a:t>Je ohraničena dvojitou jadernou membránou, v níž se nacházejí póry tvořené speciálními bílkovinami, které mají usnadnit a řídit transport specifických makromolekul, např. RNA.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6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447ABC-D780-4B20-B2B1-BE235AC50C18}" type="slidenum">
              <a:rPr lang="cs-CZ"/>
              <a:pPr>
                <a:defRPr/>
              </a:pPr>
              <a:t>21</a:t>
            </a:fld>
            <a:endParaRPr lang="cs-CZ"/>
          </a:p>
        </p:txBody>
      </p:sp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Jádro</a:t>
            </a:r>
          </a:p>
        </p:txBody>
      </p:sp>
      <p:pic>
        <p:nvPicPr>
          <p:cNvPr id="105476" name="Picture 4" descr="462px-Diagram_human_cell_nucleus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6013" y="2060575"/>
            <a:ext cx="4968875" cy="4068763"/>
          </a:xfrm>
          <a:noFill/>
          <a:ln w="25400">
            <a:solidFill>
              <a:schemeClr val="accent1"/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05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5054C4-6539-4FFB-B1CA-3F547DFD7B1B}" type="slidenum">
              <a:rPr lang="cs-CZ"/>
              <a:pPr>
                <a:defRPr/>
              </a:pPr>
              <a:t>22</a:t>
            </a:fld>
            <a:endParaRPr lang="cs-CZ"/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Endoplazmatické retikulum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2060575"/>
            <a:ext cx="7826375" cy="39687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cs-CZ" sz="2800" smtClean="0">
                <a:solidFill>
                  <a:schemeClr val="accent1"/>
                </a:solidFill>
              </a:rPr>
              <a:t>Drsné ER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smtClean="0"/>
              <a:t>Tento typ ER má význam především při syntéze strukturálních a enzymatických bílkovin.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cs-CZ" sz="2400" smtClean="0"/>
              <a:t>Ty jsou pak za pomoci ER a GK transportovány do různých míst buňky.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cs-CZ" sz="2800" smtClean="0">
                <a:solidFill>
                  <a:schemeClr val="accent1"/>
                </a:solidFill>
              </a:rPr>
              <a:t>Hladké ER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cs-CZ" sz="2400" smtClean="0"/>
              <a:t>Hladké ER propojuje drsné ER a GK a zajišťuje transport různých makromolekul mezi těmito dvěma systémy.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cs-CZ" sz="2400" smtClean="0"/>
              <a:t>Dále hraje významnou roli při syntéze lipidů, hormonů atd.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datum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8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9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B2EB0C-0E7C-41A3-8340-05C6F3298567}" type="slidenum">
              <a:rPr lang="cs-CZ"/>
              <a:pPr>
                <a:defRPr/>
              </a:pPr>
              <a:t>23</a:t>
            </a:fld>
            <a:endParaRPr lang="cs-CZ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ER</a:t>
            </a:r>
          </a:p>
        </p:txBody>
      </p:sp>
      <p:pic>
        <p:nvPicPr>
          <p:cNvPr id="20485" name="Picture 5" descr="drsné endoplazmatické retikul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7388" y="4184650"/>
            <a:ext cx="1438275" cy="2000250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0487" name="Picture 7" descr="hladké endoplazmatické retikul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4184650"/>
            <a:ext cx="1428750" cy="1962150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0489" name="Picture 9" descr="foto - endoplazmatické retikul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7388" y="2060575"/>
            <a:ext cx="4191000" cy="2019300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0491" name="Picture 11" descr="E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6013" y="2060575"/>
            <a:ext cx="3168650" cy="2527300"/>
          </a:xfrm>
          <a:prstGeom prst="rect">
            <a:avLst/>
          </a:prstGeom>
          <a:solidFill>
            <a:schemeClr val="tx1"/>
          </a:solidFill>
          <a:ln w="2540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4AF12E-A3A9-44D6-AC3E-E70A2A449053}" type="slidenum">
              <a:rPr lang="cs-CZ"/>
              <a:pPr>
                <a:defRPr/>
              </a:pPr>
              <a:t>24</a:t>
            </a:fld>
            <a:endParaRPr lang="cs-CZ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Golgiho aparát (komplex)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sz="2400" smtClean="0">
                <a:solidFill>
                  <a:schemeClr val="accent1"/>
                </a:solidFill>
              </a:rPr>
              <a:t>GK</a:t>
            </a:r>
            <a:r>
              <a:rPr lang="cs-CZ" sz="2400" smtClean="0"/>
              <a:t> je soustava miniaturních cisteren a váčků – často se nacházejících ve shlucích – které lze najít v cytoplazmě většiny eukaryot (výjimku tvoří většina hub).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smtClean="0"/>
              <a:t>Tato soustava slouží k transportu a pře-chovávání látek, postsyntetické úpravě bílkovin.</a:t>
            </a:r>
            <a:endParaRPr lang="cs-CZ" sz="2800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AF861F-AC3F-4D70-994D-67B6949FF9CB}" type="slidenum">
              <a:rPr lang="cs-CZ"/>
              <a:pPr>
                <a:defRPr/>
              </a:pPr>
              <a:t>25</a:t>
            </a:fld>
            <a:endParaRPr lang="cs-CZ"/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GK</a:t>
            </a:r>
          </a:p>
        </p:txBody>
      </p:sp>
      <p:pic>
        <p:nvPicPr>
          <p:cNvPr id="22533" name="Picture 5" descr="250px-JadroERGKmeb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2060575"/>
            <a:ext cx="4679950" cy="3724275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26307A-5E7A-4671-80FE-75DFFECDEDF3}" type="slidenum">
              <a:rPr lang="cs-CZ"/>
              <a:pPr>
                <a:defRPr/>
              </a:pPr>
              <a:t>26</a:t>
            </a:fld>
            <a:endParaRPr lang="cs-CZ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Semiautonomní organely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z="2400" smtClean="0"/>
              <a:t>Jsou to organely, u nichž se předpokládá, že vznikly na základě symbiózy mezi předkem eukaryotických organismů a organismy prokaryotickými.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marL="533400" indent="-533400" eaLnBrk="1" hangingPunct="1">
              <a:buClr>
                <a:schemeClr val="tx1"/>
              </a:buClr>
              <a:buSzTx/>
              <a:buFont typeface="Wingdings" pitchFamily="2" charset="2"/>
              <a:buAutoNum type="arabicPeriod"/>
              <a:defRPr/>
            </a:pPr>
            <a:r>
              <a:rPr lang="cs-CZ" sz="2400" smtClean="0"/>
              <a:t>Mitochondrie</a:t>
            </a:r>
          </a:p>
          <a:p>
            <a:pPr marL="533400" indent="-533400" eaLnBrk="1" hangingPunct="1">
              <a:buClr>
                <a:schemeClr val="tx1"/>
              </a:buClr>
              <a:buSzTx/>
              <a:buFont typeface="Wingdings" pitchFamily="2" charset="2"/>
              <a:buAutoNum type="arabicPeriod"/>
              <a:defRPr/>
            </a:pPr>
            <a:r>
              <a:rPr lang="cs-CZ" sz="2400" smtClean="0"/>
              <a:t>Plastidy</a:t>
            </a:r>
          </a:p>
          <a:p>
            <a:pPr marL="914400" lvl="1" indent="-457200" eaLnBrk="1" hangingPunct="1">
              <a:defRPr/>
            </a:pPr>
            <a:r>
              <a:rPr lang="cs-CZ" smtClean="0"/>
              <a:t>Chromoplasty</a:t>
            </a:r>
          </a:p>
          <a:p>
            <a:pPr marL="914400" lvl="1" indent="-457200" eaLnBrk="1" hangingPunct="1">
              <a:defRPr/>
            </a:pPr>
            <a:r>
              <a:rPr lang="cs-CZ" smtClean="0"/>
              <a:t>Leukoplasty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 build="p"/>
      <p:bldP spid="14340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439C94-BDD1-4C19-81A0-2C1CE9F4373C}" type="slidenum">
              <a:rPr lang="cs-CZ"/>
              <a:pPr>
                <a:defRPr/>
              </a:pPr>
              <a:t>27</a:t>
            </a:fld>
            <a:endParaRPr lang="cs-CZ"/>
          </a:p>
        </p:txBody>
      </p:sp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z="4000" smtClean="0"/>
              <a:t>Souhrn znaků semiautnomních organel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981200"/>
            <a:ext cx="775335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sz="2400" smtClean="0"/>
              <a:t>Mají vlastní cirkulární DNA, která je prokarytního typu.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smtClean="0"/>
              <a:t>Jsou schopny proteosyntézy pomocí vlastních ribosomů prokaryotního typu.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smtClean="0"/>
              <a:t>Jsou kryty dvěma membránami.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smtClean="0"/>
              <a:t>Rostou a dělí se nezávisle na hostitelské buňce.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smtClean="0"/>
              <a:t>Probíhá v nich energetický metabolismus.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smtClean="0"/>
              <a:t>Vznikly endosymbiózou.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smtClean="0"/>
              <a:t>Velikostí se podobají bakteriím.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757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  <p:bldP spid="75779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CDB1F9-FADB-467D-A910-6DE7135C316D}" type="slidenum">
              <a:rPr lang="cs-CZ"/>
              <a:pPr>
                <a:defRPr/>
              </a:pPr>
              <a:t>28</a:t>
            </a:fld>
            <a:endParaRPr lang="cs-CZ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Mitochondrie</a:t>
            </a:r>
          </a:p>
        </p:txBody>
      </p:sp>
      <p:sp>
        <p:nvSpPr>
          <p:cNvPr id="15369" name="Rectangle 9"/>
          <p:cNvSpPr>
            <a:spLocks noGrp="1" noChangeArrowheads="1"/>
          </p:cNvSpPr>
          <p:nvPr>
            <p:ph type="body" sz="half" idx="1"/>
          </p:nvPr>
        </p:nvSpPr>
        <p:spPr>
          <a:xfrm>
            <a:off x="971550" y="1989138"/>
            <a:ext cx="3455988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sz="2400" smtClean="0"/>
              <a:t>Drobné tyčinkovité až vláknité útvary. Skládají se ze dvou biomembrán.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cs-CZ" sz="2400" smtClean="0"/>
              <a:t>V mitochondriích se uvolňuje energie z che-mických látek 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cs-CZ" sz="2400" smtClean="0"/>
              <a:t>Jsou to tedy energetická centra buňky. </a:t>
            </a:r>
          </a:p>
        </p:txBody>
      </p:sp>
      <p:pic>
        <p:nvPicPr>
          <p:cNvPr id="15365" name="Picture 5" descr="mitochondrie-dw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2133600"/>
            <a:ext cx="4248150" cy="3694113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5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5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53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9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115874-2CDE-4368-A43F-21F93940BC1C}" type="slidenum">
              <a:rPr lang="cs-CZ"/>
              <a:pPr>
                <a:defRPr/>
              </a:pPr>
              <a:t>29</a:t>
            </a:fld>
            <a:endParaRPr lang="cs-CZ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Mitochondrie</a:t>
            </a:r>
          </a:p>
        </p:txBody>
      </p:sp>
      <p:pic>
        <p:nvPicPr>
          <p:cNvPr id="66567" name="Picture 7" descr="Diagram_of_a_human_mitochondri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7450" y="2060575"/>
            <a:ext cx="5400675" cy="4013200"/>
          </a:xfrm>
          <a:noFill/>
          <a:ln w="25400">
            <a:solidFill>
              <a:schemeClr val="accent1"/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datum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7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459CB2-C94C-4510-884D-0102E8EF77F8}" type="slidenum">
              <a:rPr lang="cs-CZ"/>
              <a:pPr>
                <a:defRPr/>
              </a:pPr>
              <a:t>3</a:t>
            </a:fld>
            <a:endParaRPr lang="cs-CZ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Robert HOOK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z="2400" smtClean="0"/>
              <a:t>1635-1703</a:t>
            </a:r>
          </a:p>
          <a:p>
            <a:pPr eaLnBrk="1" hangingPunct="1">
              <a:defRPr/>
            </a:pPr>
            <a:r>
              <a:rPr lang="cs-CZ" sz="2400" smtClean="0"/>
              <a:t>Pozoroval buňky u rostlin a použil pro ně termín „cellula“ (komůrka).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2400" smtClean="0"/>
              <a:t> </a:t>
            </a:r>
          </a:p>
        </p:txBody>
      </p:sp>
      <p:pic>
        <p:nvPicPr>
          <p:cNvPr id="27652" name="Picture 4" descr="hook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76825" y="2133600"/>
            <a:ext cx="3165475" cy="3816350"/>
          </a:xfrm>
          <a:noFill/>
          <a:ln w="25400">
            <a:solidFill>
              <a:schemeClr val="accent1"/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90BD3B-1111-4A8A-AF63-2AE9FF20B3D1}" type="slidenum">
              <a:rPr lang="cs-CZ"/>
              <a:pPr>
                <a:defRPr/>
              </a:pPr>
              <a:t>30</a:t>
            </a:fld>
            <a:endParaRPr lang="cs-CZ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Plastidy  </a:t>
            </a:r>
          </a:p>
        </p:txBody>
      </p:sp>
      <p:sp>
        <p:nvSpPr>
          <p:cNvPr id="17417" name="Rectangle 9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989138"/>
            <a:ext cx="3708400" cy="3679825"/>
          </a:xfrm>
        </p:spPr>
        <p:txBody>
          <a:bodyPr/>
          <a:lstStyle/>
          <a:p>
            <a:pPr eaLnBrk="1" hangingPunct="1">
              <a:defRPr/>
            </a:pPr>
            <a:r>
              <a:rPr lang="cs-CZ" sz="2400" smtClean="0"/>
              <a:t>Plastidy – vyskytují se u rostlinných buněk. </a:t>
            </a:r>
          </a:p>
          <a:p>
            <a:pPr lvl="1" eaLnBrk="1" hangingPunct="1">
              <a:defRPr/>
            </a:pPr>
            <a:r>
              <a:rPr lang="cs-CZ" sz="2000" smtClean="0"/>
              <a:t>Leukoplasty</a:t>
            </a:r>
          </a:p>
          <a:p>
            <a:pPr lvl="1" eaLnBrk="1" hangingPunct="1">
              <a:defRPr/>
            </a:pPr>
            <a:r>
              <a:rPr lang="cs-CZ" sz="2000" smtClean="0"/>
              <a:t>Chromoplasty</a:t>
            </a:r>
          </a:p>
          <a:p>
            <a:pPr lvl="1" eaLnBrk="1" hangingPunct="1">
              <a:defRPr/>
            </a:pPr>
            <a:r>
              <a:rPr lang="cs-CZ" sz="2000" smtClean="0"/>
              <a:t>Chloroplasty (v nich se nachází  tylakoidy, v nichž probíhá fotosyntéza. Obsahují chlorofyl.)</a:t>
            </a:r>
          </a:p>
        </p:txBody>
      </p:sp>
      <p:pic>
        <p:nvPicPr>
          <p:cNvPr id="17414" name="Picture 6" descr="chloroplas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638" y="2133600"/>
            <a:ext cx="4679950" cy="3719513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7419" name="Line 11"/>
          <p:cNvSpPr>
            <a:spLocks noChangeShapeType="1"/>
          </p:cNvSpPr>
          <p:nvPr/>
        </p:nvSpPr>
        <p:spPr bwMode="auto">
          <a:xfrm flipV="1">
            <a:off x="3492500" y="4076700"/>
            <a:ext cx="64770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7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74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74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74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7" grpId="0" build="p"/>
      <p:bldP spid="1741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F32A6-81F2-42B9-8206-AC74E6560A5E}" type="slidenum">
              <a:rPr lang="cs-CZ"/>
              <a:pPr>
                <a:defRPr/>
              </a:pPr>
              <a:t>31</a:t>
            </a:fld>
            <a:endParaRPr lang="cs-CZ"/>
          </a:p>
        </p:txBody>
      </p:sp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Ribozomy</a:t>
            </a:r>
          </a:p>
        </p:txBody>
      </p:sp>
      <p:sp>
        <p:nvSpPr>
          <p:cNvPr id="61456" name="Rectangle 16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1981200"/>
            <a:ext cx="3217863" cy="4114800"/>
          </a:xfrm>
        </p:spPr>
        <p:txBody>
          <a:bodyPr/>
          <a:lstStyle/>
          <a:p>
            <a:pPr eaLnBrk="1" hangingPunct="1">
              <a:defRPr/>
            </a:pPr>
            <a:r>
              <a:rPr lang="cs-CZ" sz="2400" smtClean="0"/>
              <a:t>Ribozomy jsou zrníčka složená z RNA a bílkovin. Probíhá na nich tvorba nových bílkovin.</a:t>
            </a:r>
            <a:r>
              <a:rPr lang="cs-CZ" smtClean="0"/>
              <a:t> </a:t>
            </a:r>
          </a:p>
          <a:p>
            <a:pPr eaLnBrk="1" hangingPunct="1">
              <a:defRPr/>
            </a:pPr>
            <a:r>
              <a:rPr lang="cs-CZ" sz="2400" smtClean="0"/>
              <a:t>Kodéry genetické informace.</a:t>
            </a:r>
            <a:endParaRPr lang="cs-CZ" smtClean="0"/>
          </a:p>
        </p:txBody>
      </p:sp>
      <p:pic>
        <p:nvPicPr>
          <p:cNvPr id="61455" name="Picture 15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00563" y="2205038"/>
            <a:ext cx="3887787" cy="1724025"/>
          </a:xfrm>
          <a:noFill/>
          <a:ln w="25400">
            <a:solidFill>
              <a:schemeClr val="accent1"/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61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614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61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61456" grpId="0" build="p"/>
      <p:bldP spid="6145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datum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9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10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AA2F9F-7186-4E54-9CE3-674475815236}" type="slidenum">
              <a:rPr lang="cs-CZ"/>
              <a:pPr>
                <a:defRPr/>
              </a:pPr>
              <a:t>32</a:t>
            </a:fld>
            <a:endParaRPr lang="cs-CZ"/>
          </a:p>
        </p:txBody>
      </p:sp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Vakuoly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1981200"/>
            <a:ext cx="35052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sz="2400" smtClean="0"/>
              <a:t>Organely typické pro rostlinné buňky a prvoky.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smtClean="0"/>
              <a:t>Obsahují buněčnou šťávu a buněčné inkluze.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smtClean="0"/>
              <a:t>Membrána  se nazývá tonoplast.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smtClean="0"/>
              <a:t>Obsahují i enzymy, které jsou důležité v metabolických přeměnách. </a:t>
            </a:r>
          </a:p>
        </p:txBody>
      </p:sp>
      <p:pic>
        <p:nvPicPr>
          <p:cNvPr id="69637" name="Picture 5" descr="vakuola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59338" y="2060575"/>
            <a:ext cx="2160587" cy="1982788"/>
          </a:xfrm>
          <a:noFill/>
          <a:ln w="25400">
            <a:solidFill>
              <a:schemeClr val="accent1"/>
            </a:solidFill>
          </a:ln>
        </p:spPr>
      </p:pic>
      <p:pic>
        <p:nvPicPr>
          <p:cNvPr id="69639" name="Picture 7" descr="650px-Rhoeo_Discolor_-_Plasmolysis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59338" y="4187825"/>
            <a:ext cx="2159000" cy="1990725"/>
          </a:xfrm>
          <a:noFill/>
          <a:ln w="25400">
            <a:solidFill>
              <a:schemeClr val="accent1"/>
            </a:solidFill>
          </a:ln>
        </p:spPr>
      </p:pic>
      <p:sp>
        <p:nvSpPr>
          <p:cNvPr id="69641" name="Text Box 9"/>
          <p:cNvSpPr txBox="1">
            <a:spLocks noChangeArrowheads="1"/>
          </p:cNvSpPr>
          <p:nvPr/>
        </p:nvSpPr>
        <p:spPr bwMode="auto">
          <a:xfrm>
            <a:off x="7164388" y="2060575"/>
            <a:ext cx="1800225" cy="1765300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Vakuola vyplňuje prostor  buňky buněčnou štávou</a:t>
            </a:r>
          </a:p>
        </p:txBody>
      </p:sp>
      <p:sp>
        <p:nvSpPr>
          <p:cNvPr id="69643" name="Text Box 11"/>
          <p:cNvSpPr txBox="1">
            <a:spLocks noChangeArrowheads="1"/>
          </p:cNvSpPr>
          <p:nvPr/>
        </p:nvSpPr>
        <p:spPr bwMode="auto">
          <a:xfrm>
            <a:off x="7164388" y="5229225"/>
            <a:ext cx="1800225" cy="941388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Plazmolýza – vakuola se zmenšuje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69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20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5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69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  <p:bldP spid="69635" grpId="0" build="p"/>
      <p:bldP spid="69641" grpId="0" animBg="1"/>
      <p:bldP spid="6964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8373A9-7D84-45AE-8D9D-C3B593D01B89}" type="slidenum">
              <a:rPr lang="cs-CZ"/>
              <a:pPr>
                <a:defRPr/>
              </a:pPr>
              <a:t>33</a:t>
            </a:fld>
            <a:endParaRPr lang="cs-CZ"/>
          </a:p>
        </p:txBody>
      </p:sp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Lysozomy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z="2400" smtClean="0"/>
              <a:t>Malé měchýřky tvořené biomembránou. Obsahují převážně enzymy se štěpnou funkcí (trávicí enzymy). Jejich funkcí je rozkládat některé látky buňkou přijaté a nepotřebné. </a:t>
            </a:r>
          </a:p>
          <a:p>
            <a:pPr eaLnBrk="1" hangingPunct="1">
              <a:defRPr/>
            </a:pPr>
            <a:r>
              <a:rPr lang="cs-CZ" sz="2400" smtClean="0"/>
              <a:t>U rostlin tuto funkci plní vakuola.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  <p:bldP spid="8089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datum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9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10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C7911E-75CF-4365-BBFB-E94E03F39F3B}" type="slidenum">
              <a:rPr lang="cs-CZ"/>
              <a:pPr>
                <a:defRPr/>
              </a:pPr>
              <a:t>4</a:t>
            </a:fld>
            <a:endParaRPr lang="cs-CZ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Co to je buňka?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1981200"/>
            <a:ext cx="4513263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sz="2400" smtClean="0"/>
              <a:t>Může představovat: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sz="2400" smtClean="0"/>
              <a:t>samostatný orga-nismus (například u trepky velké)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cs-CZ" sz="2400" smtClean="0"/>
              <a:t>nebo jen část celku neschopnou samostatného života (nervová buňka).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cs-CZ" sz="2400" smtClean="0"/>
          </a:p>
        </p:txBody>
      </p:sp>
      <p:pic>
        <p:nvPicPr>
          <p:cNvPr id="13321" name="Picture 9" descr="trepka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513513" y="366713"/>
            <a:ext cx="1947862" cy="2952750"/>
          </a:xfrm>
          <a:noFill/>
          <a:ln w="25400">
            <a:solidFill>
              <a:schemeClr val="accent1"/>
            </a:solidFill>
          </a:ln>
        </p:spPr>
      </p:pic>
      <p:pic>
        <p:nvPicPr>
          <p:cNvPr id="13324" name="Picture 12" descr="2004 Neuron Schema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513513" y="3465513"/>
            <a:ext cx="1960562" cy="2520950"/>
          </a:xfrm>
          <a:noFill/>
          <a:ln w="25400">
            <a:solidFill>
              <a:schemeClr val="accent1"/>
            </a:solidFill>
          </a:ln>
        </p:spPr>
      </p:pic>
      <p:sp>
        <p:nvSpPr>
          <p:cNvPr id="13326" name="Line 14"/>
          <p:cNvSpPr>
            <a:spLocks noChangeShapeType="1"/>
          </p:cNvSpPr>
          <p:nvPr/>
        </p:nvSpPr>
        <p:spPr bwMode="auto">
          <a:xfrm flipV="1">
            <a:off x="5148263" y="1989138"/>
            <a:ext cx="1296987" cy="719137"/>
          </a:xfrm>
          <a:prstGeom prst="line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  <p:sp>
        <p:nvSpPr>
          <p:cNvPr id="13327" name="Line 15"/>
          <p:cNvSpPr>
            <a:spLocks noChangeShapeType="1"/>
          </p:cNvSpPr>
          <p:nvPr/>
        </p:nvSpPr>
        <p:spPr bwMode="auto">
          <a:xfrm>
            <a:off x="4787900" y="4581525"/>
            <a:ext cx="1512888" cy="719138"/>
          </a:xfrm>
          <a:prstGeom prst="line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 build="p"/>
      <p:bldP spid="13326" grpId="0" animBg="1"/>
      <p:bldP spid="133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datum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9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10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042BE2-92D7-4110-9F32-8AF6719381BB}" type="slidenum">
              <a:rPr lang="cs-CZ"/>
              <a:pPr>
                <a:defRPr/>
              </a:pPr>
              <a:t>5</a:t>
            </a:fld>
            <a:endParaRPr lang="cs-CZ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Eukaryota a prokaryota</a:t>
            </a:r>
          </a:p>
        </p:txBody>
      </p:sp>
      <p:sp>
        <p:nvSpPr>
          <p:cNvPr id="8200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1981200"/>
            <a:ext cx="5376863" cy="20240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sz="2400" smtClean="0">
                <a:solidFill>
                  <a:schemeClr val="accent1"/>
                </a:solidFill>
              </a:rPr>
              <a:t>Prokaryota</a:t>
            </a:r>
            <a:r>
              <a:rPr lang="cs-CZ" sz="2400" smtClean="0"/>
              <a:t>, z řeckého </a:t>
            </a:r>
            <a:r>
              <a:rPr lang="cs-CZ" sz="2400" smtClean="0">
                <a:solidFill>
                  <a:schemeClr val="accent1"/>
                </a:solidFill>
              </a:rPr>
              <a:t>pro</a:t>
            </a:r>
            <a:r>
              <a:rPr lang="cs-CZ" sz="2400" smtClean="0"/>
              <a:t> (před) a </a:t>
            </a:r>
            <a:r>
              <a:rPr lang="cs-CZ" sz="2400" smtClean="0">
                <a:solidFill>
                  <a:schemeClr val="accent1"/>
                </a:solidFill>
              </a:rPr>
              <a:t>karyon</a:t>
            </a:r>
            <a:r>
              <a:rPr lang="cs-CZ" sz="2400" smtClean="0"/>
              <a:t> (jádro), je označení pro evolučně staré organismy. Řadíme sem bakterie a sinice.</a:t>
            </a:r>
          </a:p>
        </p:txBody>
      </p:sp>
      <p:pic>
        <p:nvPicPr>
          <p:cNvPr id="8202" name="Picture 10" descr="713px-EscherichiaColi_NIAID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76375" y="3922713"/>
            <a:ext cx="2354263" cy="1981200"/>
          </a:xfrm>
          <a:noFill/>
          <a:ln w="25400">
            <a:solidFill>
              <a:schemeClr val="accent1"/>
            </a:solidFill>
          </a:ln>
        </p:spPr>
      </p:pic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3983038" y="3922713"/>
            <a:ext cx="1970087" cy="666750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Bakterie</a:t>
            </a:r>
          </a:p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escherichia coli</a:t>
            </a:r>
          </a:p>
        </p:txBody>
      </p:sp>
      <p:pic>
        <p:nvPicPr>
          <p:cNvPr id="8205" name="Picture 13" descr="Anabaena_sperica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372225" y="2133600"/>
            <a:ext cx="1979613" cy="3005138"/>
          </a:xfrm>
          <a:noFill/>
          <a:ln w="25400">
            <a:solidFill>
              <a:schemeClr val="accent1"/>
            </a:solidFill>
          </a:ln>
        </p:spPr>
      </p:pic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6372225" y="5229225"/>
            <a:ext cx="2016125" cy="392113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Sinice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200" grpId="0" build="p"/>
      <p:bldP spid="8204" grpId="0" animBg="1"/>
      <p:bldP spid="820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6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B2D1D4-A0C8-457E-A799-48D159B940FB}" type="slidenum">
              <a:rPr lang="cs-CZ"/>
              <a:pPr>
                <a:defRPr/>
              </a:pPr>
              <a:t>6</a:t>
            </a:fld>
            <a:endParaRPr lang="cs-CZ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Eukaryota a prokaryota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11188" y="1844675"/>
            <a:ext cx="8137525" cy="4537075"/>
          </a:xfrm>
        </p:spPr>
        <p:txBody>
          <a:bodyPr/>
          <a:lstStyle/>
          <a:p>
            <a:pPr eaLnBrk="1" hangingPunct="1">
              <a:defRPr/>
            </a:pPr>
            <a:r>
              <a:rPr lang="cs-CZ" sz="2400" smtClean="0">
                <a:solidFill>
                  <a:schemeClr val="accent1"/>
                </a:solidFill>
              </a:rPr>
              <a:t>Eukaryota, Jaderní (Eucaryota)</a:t>
            </a:r>
            <a:r>
              <a:rPr lang="cs-CZ" sz="2400" smtClean="0"/>
              <a:t> jsou organismy tvořené buňkami a oblaněným jádrem.</a:t>
            </a:r>
          </a:p>
          <a:p>
            <a:pPr eaLnBrk="1" hangingPunct="1">
              <a:defRPr/>
            </a:pPr>
            <a:r>
              <a:rPr lang="cs-CZ" sz="2400" smtClean="0"/>
              <a:t>Slovo eukaryota vzniklo spojením řeckých slov </a:t>
            </a:r>
            <a:r>
              <a:rPr lang="cs-CZ" sz="2400" smtClean="0">
                <a:solidFill>
                  <a:schemeClr val="accent1"/>
                </a:solidFill>
              </a:rPr>
              <a:t>eus</a:t>
            </a:r>
            <a:r>
              <a:rPr lang="cs-CZ" sz="2400" smtClean="0"/>
              <a:t> (česky pravdivý, pravý) a </a:t>
            </a:r>
            <a:r>
              <a:rPr lang="cs-CZ" sz="2400" smtClean="0">
                <a:solidFill>
                  <a:schemeClr val="accent1"/>
                </a:solidFill>
              </a:rPr>
              <a:t>karyon</a:t>
            </a:r>
            <a:r>
              <a:rPr lang="cs-CZ" sz="2400" smtClean="0"/>
              <a:t> (česky jádro). </a:t>
            </a:r>
          </a:p>
          <a:p>
            <a:pPr eaLnBrk="1" hangingPunct="1">
              <a:defRPr/>
            </a:pPr>
            <a:r>
              <a:rPr lang="cs-CZ" sz="2400" smtClean="0"/>
              <a:t>K eukaryotním organismům se řadí říše:</a:t>
            </a:r>
          </a:p>
          <a:p>
            <a:pPr lvl="1" eaLnBrk="1" hangingPunct="1">
              <a:defRPr/>
            </a:pPr>
            <a:r>
              <a:rPr lang="cs-CZ" sz="2400" smtClean="0"/>
              <a:t>rostliny,</a:t>
            </a:r>
          </a:p>
          <a:p>
            <a:pPr lvl="1" eaLnBrk="1" hangingPunct="1">
              <a:defRPr/>
            </a:pPr>
            <a:r>
              <a:rPr lang="cs-CZ" sz="2400" smtClean="0"/>
              <a:t>houby,</a:t>
            </a:r>
          </a:p>
          <a:p>
            <a:pPr lvl="1" eaLnBrk="1" hangingPunct="1">
              <a:defRPr/>
            </a:pPr>
            <a:r>
              <a:rPr lang="cs-CZ" sz="2400" smtClean="0"/>
              <a:t>živočichové,</a:t>
            </a:r>
          </a:p>
          <a:p>
            <a:pPr lvl="1" eaLnBrk="1" hangingPunct="1">
              <a:defRPr/>
            </a:pPr>
            <a:r>
              <a:rPr lang="cs-CZ" sz="2400" smtClean="0"/>
              <a:t>prvoci.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E95BEA-2752-4001-AB37-A99C2FFAA4B7}" type="slidenum">
              <a:rPr lang="cs-CZ"/>
              <a:pPr>
                <a:defRPr/>
              </a:pPr>
              <a:t>7</a:t>
            </a:fld>
            <a:endParaRPr lang="cs-CZ"/>
          </a:p>
        </p:txBody>
      </p:sp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Eukaryota a prokaryota</a:t>
            </a:r>
          </a:p>
        </p:txBody>
      </p:sp>
      <p:pic>
        <p:nvPicPr>
          <p:cNvPr id="103428" name="Picture 4" descr="eukaryota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268538" y="1989138"/>
            <a:ext cx="4932362" cy="3654425"/>
          </a:xfrm>
          <a:noFill/>
          <a:ln w="25400">
            <a:solidFill>
              <a:schemeClr val="accent1"/>
            </a:solidFill>
          </a:ln>
        </p:spPr>
      </p:pic>
      <p:sp>
        <p:nvSpPr>
          <p:cNvPr id="103429" name="Text Box 5"/>
          <p:cNvSpPr txBox="1">
            <a:spLocks noChangeArrowheads="1"/>
          </p:cNvSpPr>
          <p:nvPr/>
        </p:nvSpPr>
        <p:spPr bwMode="auto">
          <a:xfrm>
            <a:off x="2268538" y="5734050"/>
            <a:ext cx="4967287" cy="392113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Eukaryotní organismy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103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6" grpId="0"/>
      <p:bldP spid="1034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9F6D01-3DB3-49E9-9269-674B07F0279B}" type="slidenum">
              <a:rPr lang="cs-CZ"/>
              <a:pPr>
                <a:defRPr/>
              </a:pPr>
              <a:t>8</a:t>
            </a:fld>
            <a:endParaRPr lang="cs-CZ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Porovnání eukaryotní</a:t>
            </a:r>
            <a:br>
              <a:rPr lang="cs-CZ" smtClean="0"/>
            </a:br>
            <a:r>
              <a:rPr lang="cs-CZ" smtClean="0"/>
              <a:t>a prokaryotní buňky</a:t>
            </a:r>
          </a:p>
        </p:txBody>
      </p:sp>
      <p:pic>
        <p:nvPicPr>
          <p:cNvPr id="38916" name="Picture 4" descr="Celltypes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6013" y="2060575"/>
            <a:ext cx="7129462" cy="2978150"/>
          </a:xfrm>
          <a:solidFill>
            <a:schemeClr val="tx1"/>
          </a:solidFill>
          <a:ln w="25400">
            <a:solidFill>
              <a:schemeClr val="accent1"/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Cytologie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2B93D0-044E-4684-A257-2B232566B399}" type="slidenum">
              <a:rPr lang="cs-CZ"/>
              <a:pPr>
                <a:defRPr/>
              </a:pPr>
              <a:t>9</a:t>
            </a:fld>
            <a:endParaRPr lang="cs-CZ"/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Bakteriální buňka</a:t>
            </a:r>
          </a:p>
        </p:txBody>
      </p:sp>
      <p:pic>
        <p:nvPicPr>
          <p:cNvPr id="51208" name="Picture 8" descr="b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58888" y="2276475"/>
            <a:ext cx="3695700" cy="2955925"/>
          </a:xfrm>
          <a:noFill/>
          <a:ln w="25400">
            <a:solidFill>
              <a:schemeClr val="accent1"/>
            </a:solidFill>
          </a:ln>
        </p:spPr>
      </p:pic>
      <p:pic>
        <p:nvPicPr>
          <p:cNvPr id="51210" name="Picture 10" descr="16646_Bakteri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292725" y="2276475"/>
            <a:ext cx="3514725" cy="2513013"/>
          </a:xfrm>
          <a:noFill/>
          <a:ln w="25400">
            <a:solidFill>
              <a:schemeClr val="accent1"/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</p:bldLst>
  </p:timing>
</p:sld>
</file>

<file path=ppt/theme/theme1.xml><?xml version="1.0" encoding="utf-8"?>
<a:theme xmlns:a="http://schemas.openxmlformats.org/drawingml/2006/main" name="Třpyt">
  <a:themeElements>
    <a:clrScheme name="Třpyt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Třpyt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řpyt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řpyt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řpyt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Shimmer</Template>
  <TotalTime>561</TotalTime>
  <Words>1023</Words>
  <Application>Microsoft Office PowerPoint</Application>
  <PresentationFormat>Prezentácia na obrazovke (4:3)</PresentationFormat>
  <Paragraphs>243</Paragraphs>
  <Slides>33</Slides>
  <Notes>3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33</vt:i4>
      </vt:variant>
    </vt:vector>
  </HeadingPairs>
  <TitlesOfParts>
    <vt:vector size="34" baseType="lpstr">
      <vt:lpstr>Třpyt</vt:lpstr>
      <vt:lpstr>OBECNÁ BIOLOGIE CYTOLOGIE</vt:lpstr>
      <vt:lpstr>Základní pojmy</vt:lpstr>
      <vt:lpstr>Robert HOOK</vt:lpstr>
      <vt:lpstr>Co to je buňka?</vt:lpstr>
      <vt:lpstr>Eukaryota a prokaryota</vt:lpstr>
      <vt:lpstr>Eukaryota a prokaryota</vt:lpstr>
      <vt:lpstr>Eukaryota a prokaryota</vt:lpstr>
      <vt:lpstr>Porovnání eukaryotní a prokaryotní buňky</vt:lpstr>
      <vt:lpstr>Bakteriální buňka</vt:lpstr>
      <vt:lpstr>Živočišná buňka</vt:lpstr>
      <vt:lpstr>Rostlinná buňka</vt:lpstr>
      <vt:lpstr>Buněčné povrchy</vt:lpstr>
      <vt:lpstr>Buněčná stěna</vt:lpstr>
      <vt:lpstr>Buněčná stěna</vt:lpstr>
      <vt:lpstr>Cytoplazmatická membrána</vt:lpstr>
      <vt:lpstr>Cytoplazmatická membrána</vt:lpstr>
      <vt:lpstr>Základní cytoplazma</vt:lpstr>
      <vt:lpstr>Cytoplazmatické struktury</vt:lpstr>
      <vt:lpstr>Cytoskelet </vt:lpstr>
      <vt:lpstr>Jádro</vt:lpstr>
      <vt:lpstr>Jádro</vt:lpstr>
      <vt:lpstr>Endoplazmatické retikulum</vt:lpstr>
      <vt:lpstr>ER</vt:lpstr>
      <vt:lpstr>Golgiho aparát (komplex)</vt:lpstr>
      <vt:lpstr>GK</vt:lpstr>
      <vt:lpstr>Semiautonomní organely</vt:lpstr>
      <vt:lpstr>Souhrn znaků semiautnomních organel</vt:lpstr>
      <vt:lpstr>Mitochondrie</vt:lpstr>
      <vt:lpstr>Mitochondrie</vt:lpstr>
      <vt:lpstr>Plastidy  </vt:lpstr>
      <vt:lpstr>Ribozomy</vt:lpstr>
      <vt:lpstr>Vakuoly</vt:lpstr>
      <vt:lpstr>Lysozomy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Cytologie</dc:title>
  <dc:creator>PC</dc:creator>
  <cp:lastModifiedBy>Bohumil</cp:lastModifiedBy>
  <cp:revision>79</cp:revision>
  <dcterms:created xsi:type="dcterms:W3CDTF">2005-10-06T11:28:06Z</dcterms:created>
  <dcterms:modified xsi:type="dcterms:W3CDTF">2014-02-25T12:09:54Z</dcterms:modified>
</cp:coreProperties>
</file>